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sldIdLst>
    <p:sldId id="256" r:id="rId2"/>
    <p:sldId id="307" r:id="rId3"/>
    <p:sldId id="311" r:id="rId4"/>
    <p:sldId id="308" r:id="rId5"/>
    <p:sldId id="312" r:id="rId6"/>
    <p:sldId id="257" r:id="rId7"/>
    <p:sldId id="259" r:id="rId8"/>
    <p:sldId id="260" r:id="rId9"/>
    <p:sldId id="261" r:id="rId10"/>
    <p:sldId id="262" r:id="rId11"/>
    <p:sldId id="282" r:id="rId12"/>
    <p:sldId id="263" r:id="rId13"/>
    <p:sldId id="264" r:id="rId14"/>
    <p:sldId id="265" r:id="rId15"/>
    <p:sldId id="285" r:id="rId16"/>
    <p:sldId id="266" r:id="rId17"/>
    <p:sldId id="267" r:id="rId18"/>
    <p:sldId id="286" r:id="rId19"/>
    <p:sldId id="268" r:id="rId20"/>
    <p:sldId id="269" r:id="rId21"/>
    <p:sldId id="287" r:id="rId22"/>
    <p:sldId id="270" r:id="rId23"/>
    <p:sldId id="271" r:id="rId24"/>
    <p:sldId id="288" r:id="rId25"/>
    <p:sldId id="313" r:id="rId26"/>
    <p:sldId id="272" r:id="rId27"/>
    <p:sldId id="273" r:id="rId28"/>
    <p:sldId id="306" r:id="rId29"/>
    <p:sldId id="315" r:id="rId30"/>
    <p:sldId id="309" r:id="rId31"/>
    <p:sldId id="314" r:id="rId32"/>
    <p:sldId id="310" r:id="rId33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9" autoAdjust="0"/>
    <p:restoredTop sz="94660"/>
  </p:normalViewPr>
  <p:slideViewPr>
    <p:cSldViewPr>
      <p:cViewPr>
        <p:scale>
          <a:sx n="42" d="100"/>
          <a:sy n="42" d="100"/>
        </p:scale>
        <p:origin x="-1326" y="-6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F4D336-CB0C-4218-A35C-83302BCDB17B}" type="datetimeFigureOut">
              <a:rPr lang="ru-RU" smtClean="0"/>
              <a:t>03.03.2016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975A1A-AB91-4D52-BDCF-0B76BC27669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75A1A-AB91-4D52-BDCF-0B76BC276699}" type="slidenum">
              <a:rPr lang="ru-RU" smtClean="0"/>
              <a:t>31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868A8-FA56-4D2E-BE1F-379FDAA667C9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ED0EC-B079-4DF5-8A40-9763FA07EE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868A8-FA56-4D2E-BE1F-379FDAA667C9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ED0EC-B079-4DF5-8A40-9763FA07EE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868A8-FA56-4D2E-BE1F-379FDAA667C9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ED0EC-B079-4DF5-8A40-9763FA07EE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868A8-FA56-4D2E-BE1F-379FDAA667C9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ED0EC-B079-4DF5-8A40-9763FA07EE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868A8-FA56-4D2E-BE1F-379FDAA667C9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ED0EC-B079-4DF5-8A40-9763FA07EE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868A8-FA56-4D2E-BE1F-379FDAA667C9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ED0EC-B079-4DF5-8A40-9763FA07EE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868A8-FA56-4D2E-BE1F-379FDAA667C9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ED0EC-B079-4DF5-8A40-9763FA07EE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868A8-FA56-4D2E-BE1F-379FDAA667C9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ED0EC-B079-4DF5-8A40-9763FA07EE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868A8-FA56-4D2E-BE1F-379FDAA667C9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ED0EC-B079-4DF5-8A40-9763FA07EE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868A8-FA56-4D2E-BE1F-379FDAA667C9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ED0EC-B079-4DF5-8A40-9763FA07EE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868A8-FA56-4D2E-BE1F-379FDAA667C9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B3ED0EC-B079-4DF5-8A40-9763FA07EE8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A8868A8-FA56-4D2E-BE1F-379FDAA667C9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B3ED0EC-B079-4DF5-8A40-9763FA07EE8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5800" y="1928812"/>
            <a:ext cx="8315356" cy="1928815"/>
          </a:xfrm>
        </p:spPr>
        <p:txBody>
          <a:bodyPr/>
          <a:lstStyle/>
          <a:p>
            <a:pPr algn="ctr"/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</a:rPr>
              <a:t>«Быть здоровым – хорошо, нездоровым - плохо!»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285720" y="3714752"/>
            <a:ext cx="8501123" cy="3000396"/>
          </a:xfrm>
        </p:spPr>
        <p:txBody>
          <a:bodyPr>
            <a:normAutofit fontScale="70000" lnSpcReduction="20000"/>
          </a:bodyPr>
          <a:lstStyle/>
          <a:p>
            <a:pPr algn="ctr"/>
            <a:endParaRPr lang="ru-RU" dirty="0" smtClean="0"/>
          </a:p>
          <a:p>
            <a:pPr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IV </a:t>
            </a:r>
            <a:r>
              <a:rPr lang="ru-RU" dirty="0" smtClean="0">
                <a:solidFill>
                  <a:srgbClr val="FF0000"/>
                </a:solidFill>
              </a:rPr>
              <a:t>областной фестиваль-конкурс детских тематических проектов </a:t>
            </a:r>
          </a:p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«Питание и здоровье»</a:t>
            </a:r>
          </a:p>
          <a:p>
            <a:pPr algn="ctr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Творческая проект в номинации «Движение и здоровье –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ПроДвижение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</a:p>
          <a:p>
            <a:pPr algn="ctr">
              <a:buNone/>
            </a:pPr>
            <a:r>
              <a:rPr lang="ru-RU" dirty="0" smtClean="0"/>
              <a:t>Выполнили: </a:t>
            </a:r>
            <a:r>
              <a:rPr lang="ru-RU" b="1" dirty="0" smtClean="0">
                <a:solidFill>
                  <a:srgbClr val="7030A0"/>
                </a:solidFill>
              </a:rPr>
              <a:t> ученики 2 класса, классный руководитель Бронникова О.Э.</a:t>
            </a:r>
          </a:p>
          <a:p>
            <a:pPr algn="ctr">
              <a:buNone/>
            </a:pPr>
            <a:r>
              <a:rPr lang="ru-RU" dirty="0" smtClean="0"/>
              <a:t>МАОУ «</a:t>
            </a:r>
            <a:r>
              <a:rPr lang="ru-RU" dirty="0" err="1" smtClean="0"/>
              <a:t>Байкаловская</a:t>
            </a:r>
            <a:r>
              <a:rPr lang="ru-RU" dirty="0" smtClean="0"/>
              <a:t> СОШ» </a:t>
            </a:r>
            <a:r>
              <a:rPr lang="ru-RU" dirty="0" err="1" smtClean="0"/>
              <a:t>Тобольского</a:t>
            </a:r>
            <a:r>
              <a:rPr lang="ru-RU" dirty="0" smtClean="0"/>
              <a:t> района</a:t>
            </a:r>
          </a:p>
          <a:p>
            <a:pPr algn="ctr">
              <a:buNone/>
            </a:pPr>
            <a:r>
              <a:rPr lang="ru-RU" dirty="0" smtClean="0"/>
              <a:t>Тюменской области</a:t>
            </a:r>
          </a:p>
          <a:p>
            <a:pPr algn="ctr">
              <a:buNone/>
            </a:pPr>
            <a:r>
              <a:rPr lang="ru-RU" dirty="0" smtClean="0"/>
              <a:t>Руководители проекта: </a:t>
            </a:r>
            <a:r>
              <a:rPr lang="ru-RU" dirty="0" smtClean="0">
                <a:solidFill>
                  <a:srgbClr val="7030A0"/>
                </a:solidFill>
              </a:rPr>
              <a:t>Третьяк Л.М., педагог-библиотекарь,</a:t>
            </a:r>
          </a:p>
          <a:p>
            <a:pPr algn="ctr">
              <a:buNone/>
            </a:pPr>
            <a:r>
              <a:rPr lang="ru-RU" dirty="0" smtClean="0">
                <a:solidFill>
                  <a:srgbClr val="7030A0"/>
                </a:solidFill>
              </a:rPr>
              <a:t>педагог дополнительного образования,</a:t>
            </a:r>
          </a:p>
          <a:p>
            <a:pPr algn="ctr">
              <a:buNone/>
            </a:pPr>
            <a:r>
              <a:rPr lang="ru-RU" dirty="0" err="1" smtClean="0">
                <a:solidFill>
                  <a:srgbClr val="7030A0"/>
                </a:solidFill>
              </a:rPr>
              <a:t>Стерликова</a:t>
            </a:r>
            <a:r>
              <a:rPr lang="ru-RU" dirty="0" smtClean="0">
                <a:solidFill>
                  <a:srgbClr val="7030A0"/>
                </a:solidFill>
              </a:rPr>
              <a:t> М.Ю., учитель русского языка и литературы</a:t>
            </a:r>
          </a:p>
          <a:p>
            <a:endParaRPr lang="ru-RU" dirty="0"/>
          </a:p>
        </p:txBody>
      </p:sp>
      <p:pic>
        <p:nvPicPr>
          <p:cNvPr id="4" name="Picture 2" descr="C:\Documents and Settings\Лариса М\Рабочий стол\Мои документы 3\Мои рисунки\!!!!2014-2015 уч.год\1 класс прогулка в парке\DSC094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07160"/>
            <a:ext cx="3071834" cy="2303971"/>
          </a:xfrm>
          <a:prstGeom prst="rect">
            <a:avLst/>
          </a:prstGeom>
          <a:noFill/>
        </p:spPr>
      </p:pic>
      <p:pic>
        <p:nvPicPr>
          <p:cNvPr id="5" name="Picture 3" descr="C:\Documents and Settings\Лариса М\Рабочий стол\Мои документы 3\Мои рисунки\!!!!2014-2015 уч.год\1 класс валенки декабрь 2014\Новая папка (15)\DSC096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60742"/>
            <a:ext cx="3036864" cy="22777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Начинает сказка сказываться…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857232"/>
            <a:ext cx="8501122" cy="57150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     В некотором царстве, в школьном государстве жили-были ребята, то есть мы! Еще совсем недавно мы были маленькими и слабенькими жителями. Однажды царица Ольга Эдуардовна нас спросила:</a:t>
            </a:r>
          </a:p>
          <a:p>
            <a:pPr>
              <a:buNone/>
            </a:pPr>
            <a:r>
              <a:rPr lang="ru-RU" dirty="0" smtClean="0"/>
              <a:t>   -Детушки вы мои милые, а не хотите ли вы  вырасти большими и сильными, как Алёша Попович? </a:t>
            </a:r>
            <a:endParaRPr lang="ru-RU" dirty="0"/>
          </a:p>
        </p:txBody>
      </p:sp>
      <p:pic>
        <p:nvPicPr>
          <p:cNvPr id="9218" name="Picture 2" descr="E:\фото печать 1 кл\DSC016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3714752"/>
            <a:ext cx="3857652" cy="2893359"/>
          </a:xfrm>
          <a:prstGeom prst="rect">
            <a:avLst/>
          </a:prstGeom>
          <a:noFill/>
        </p:spPr>
      </p:pic>
      <p:pic>
        <p:nvPicPr>
          <p:cNvPr id="9219" name="Picture 3" descr="E:\конкурсы\питание и здоровье\alesha+popovich+268282046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714752"/>
            <a:ext cx="4021136" cy="285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287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«Быть здоровым – хорошо, а нездоровым – плохо!»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285860"/>
            <a:ext cx="8115328" cy="278608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     - Конечно же, царица наша Ольга Эдуардовна, мы этого хотим, но как?</a:t>
            </a:r>
          </a:p>
          <a:p>
            <a:pPr>
              <a:buNone/>
            </a:pPr>
            <a:r>
              <a:rPr lang="ru-RU" dirty="0" smtClean="0"/>
              <a:t>        Решили мы все подрасти, начали с Мальчика-с-пальчика Никиты.  Стали тянуть его за ноги за руки, чуть не выдернули. </a:t>
            </a:r>
            <a:r>
              <a:rPr lang="ru-RU" dirty="0" err="1" smtClean="0"/>
              <a:t>Померяли</a:t>
            </a:r>
            <a:r>
              <a:rPr lang="ru-RU" dirty="0" smtClean="0"/>
              <a:t>, а он не вырос. </a:t>
            </a:r>
          </a:p>
          <a:p>
            <a:pPr>
              <a:buNone/>
            </a:pPr>
            <a:r>
              <a:rPr lang="ru-RU" dirty="0" smtClean="0"/>
              <a:t>        И тут мы призадумались… Как нам стать большими и сильными, как Алёша Попович, ведь это дело нелегкое?!</a:t>
            </a:r>
            <a:endParaRPr lang="ru-RU" dirty="0"/>
          </a:p>
        </p:txBody>
      </p:sp>
      <p:pic>
        <p:nvPicPr>
          <p:cNvPr id="10243" name="Picture 3" descr="C:\Documents and Settings\Лариса М\Рабочий стол\2\DSC05555.JPG"/>
          <p:cNvPicPr>
            <a:picLocks noChangeAspect="1" noChangeArrowheads="1"/>
          </p:cNvPicPr>
          <p:nvPr/>
        </p:nvPicPr>
        <p:blipFill>
          <a:blip r:embed="rId2" cstate="print"/>
          <a:srcRect t="10664" r="4016" b="16817"/>
          <a:stretch>
            <a:fillRect/>
          </a:stretch>
        </p:blipFill>
        <p:spPr bwMode="auto">
          <a:xfrm>
            <a:off x="285720" y="4071942"/>
            <a:ext cx="4286280" cy="2428892"/>
          </a:xfrm>
          <a:prstGeom prst="rect">
            <a:avLst/>
          </a:prstGeom>
          <a:noFill/>
        </p:spPr>
      </p:pic>
      <p:pic>
        <p:nvPicPr>
          <p:cNvPr id="10245" name="Picture 5" descr="C:\Documents and Settings\Лариса М\Рабочий стол\2\DSC038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5" y="3643314"/>
            <a:ext cx="4193863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58204" cy="121444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«Быть здоровым – хорошо, а нездоровым – плохо!»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2"/>
          </p:nvPr>
        </p:nvSpPr>
        <p:spPr>
          <a:xfrm>
            <a:off x="428596" y="1643050"/>
            <a:ext cx="4068792" cy="4717270"/>
          </a:xfrm>
        </p:spPr>
        <p:txBody>
          <a:bodyPr numCol="1">
            <a:normAutofit/>
          </a:bodyPr>
          <a:lstStyle/>
          <a:p>
            <a:pPr>
              <a:buNone/>
            </a:pPr>
            <a:r>
              <a:rPr lang="ru-RU" dirty="0" smtClean="0"/>
              <a:t>          Долго ли, коротко ли, нагрянули к нам гости заморские: Кощей Бессмертный, Ленивица и Иван–крестьянский сын, заманили нас речами сахарными с ними идти, силу искать. А царица Ольга Эдуардовна нам наказывает:</a:t>
            </a:r>
          </a:p>
          <a:p>
            <a:pPr>
              <a:buNone/>
            </a:pPr>
            <a:r>
              <a:rPr lang="ru-RU" dirty="0" smtClean="0"/>
              <a:t>          -Смотрите, ребята, не попадитесь в сети злодейские!</a:t>
            </a:r>
          </a:p>
          <a:p>
            <a:pPr algn="ctr">
              <a:buNone/>
            </a:pPr>
            <a:endParaRPr lang="ru-RU" dirty="0" smtClean="0"/>
          </a:p>
        </p:txBody>
      </p:sp>
      <p:pic>
        <p:nvPicPr>
          <p:cNvPr id="11266" name="Picture 2" descr="E:\конкурсы\питание и здоровье\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4000504"/>
            <a:ext cx="2600527" cy="2428892"/>
          </a:xfrm>
          <a:prstGeom prst="rect">
            <a:avLst/>
          </a:prstGeom>
          <a:noFill/>
        </p:spPr>
      </p:pic>
      <p:pic>
        <p:nvPicPr>
          <p:cNvPr id="11267" name="Picture 3" descr="E:\конкурсы\питание и здоровье\55fdec4684ec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1714488"/>
            <a:ext cx="2390258" cy="1792693"/>
          </a:xfrm>
          <a:prstGeom prst="rect">
            <a:avLst/>
          </a:prstGeom>
          <a:noFill/>
        </p:spPr>
      </p:pic>
      <p:pic>
        <p:nvPicPr>
          <p:cNvPr id="11268" name="Picture 4" descr="E:\конкурсы\питание и здоровье\0a099c9910af209546cd7a9b7b7472f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78" y="2285992"/>
            <a:ext cx="2071702" cy="28693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28588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«Быть здоровым – хорошо, а нездоровым – плохо!»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28736"/>
            <a:ext cx="4038600" cy="4926189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        Повёл </a:t>
            </a:r>
            <a:r>
              <a:rPr lang="ru-RU" dirty="0" err="1" smtClean="0"/>
              <a:t>Кощеюшка</a:t>
            </a:r>
            <a:r>
              <a:rPr lang="ru-RU" dirty="0" smtClean="0"/>
              <a:t> добрых молодцев и красных девиц в свои палаты, развернул скатерть-самобранку и сказал: </a:t>
            </a:r>
          </a:p>
          <a:p>
            <a:pPr>
              <a:buNone/>
            </a:pPr>
            <a:r>
              <a:rPr lang="ru-RU" dirty="0" smtClean="0"/>
              <a:t>       -Ешьте, пейте, сколько ваша душенька пожелает!</a:t>
            </a:r>
          </a:p>
          <a:p>
            <a:pPr>
              <a:buNone/>
            </a:pPr>
            <a:r>
              <a:rPr lang="ru-RU" dirty="0" smtClean="0"/>
              <a:t>         Стали мы яства пробовать да нахваливать.  Ели день, ели два, а через неделю и подняться не смогли: сами маленькие, а животы большие.</a:t>
            </a:r>
            <a:endParaRPr lang="ru-RU" dirty="0"/>
          </a:p>
        </p:txBody>
      </p:sp>
      <p:pic>
        <p:nvPicPr>
          <p:cNvPr id="12290" name="Picture 2" descr="E:\конкурсы\питание и здоровье\209803092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0562" y="1428736"/>
            <a:ext cx="4214842" cy="2809895"/>
          </a:xfrm>
          <a:prstGeom prst="rect">
            <a:avLst/>
          </a:prstGeom>
          <a:noFill/>
        </p:spPr>
      </p:pic>
      <p:pic>
        <p:nvPicPr>
          <p:cNvPr id="12292" name="Picture 4" descr="E:\конкурсы\питание и здоровье\why-do-my-teeth-hurt-when-i-eat-sweets_0e732482-ac5a-4494-9c72-f46e9019fa9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4357694"/>
            <a:ext cx="4000528" cy="2251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E:\конкурсы\питание и здоровье\i (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3714752"/>
            <a:ext cx="3814457" cy="2857520"/>
          </a:xfrm>
          <a:prstGeom prst="rect">
            <a:avLst/>
          </a:prstGeom>
          <a:noFill/>
        </p:spPr>
      </p:pic>
      <p:pic>
        <p:nvPicPr>
          <p:cNvPr id="13314" name="Picture 2" descr="E:\конкурсы\питание и здоровье\1333125419_Pillow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214554"/>
            <a:ext cx="4357718" cy="435771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21444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«Быть здоровым – хорошо, а нездоровым – плохо!»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357298"/>
            <a:ext cx="8482042" cy="3643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       Долго сказка сказывается, да не долго дело делается. Пошли мы с Ленивицей силу искать. Пригласила она нас в палаты белокаменные, на перины пуховые, на подушки лебяжьи. </a:t>
            </a:r>
          </a:p>
          <a:p>
            <a:pPr>
              <a:buNone/>
            </a:pPr>
            <a:r>
              <a:rPr lang="ru-RU" dirty="0" smtClean="0"/>
              <a:t>          -Спите, гости дорогие, сколько душенька ваша пожелает, сил набирайтесь!</a:t>
            </a:r>
          </a:p>
          <a:p>
            <a:pPr>
              <a:buNone/>
            </a:pPr>
            <a:r>
              <a:rPr lang="ru-RU" dirty="0" smtClean="0"/>
              <a:t>    Спали мы день, спали два, а через неделю и подняться не можем, все мышцы ослабли.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28588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«Быть здоровым – хорошо, а нездоровым – плохо!»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285752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          Пришел тогда за нами </a:t>
            </a:r>
            <a:r>
              <a:rPr lang="ru-RU" dirty="0" err="1" smtClean="0"/>
              <a:t>Иван-крестьянский</a:t>
            </a:r>
            <a:r>
              <a:rPr lang="ru-RU" dirty="0" smtClean="0"/>
              <a:t> сын и повёл в кузницу, цепи ковать да подковы гнуть. А нам не под силу работа богатырская, ни молота поднять не можем, ни огнь раздуть! </a:t>
            </a:r>
            <a:r>
              <a:rPr lang="ru-RU" dirty="0" smtClean="0"/>
              <a:t>    </a:t>
            </a:r>
          </a:p>
          <a:p>
            <a:pPr>
              <a:buNone/>
            </a:pPr>
            <a:r>
              <a:rPr lang="ru-RU" dirty="0" smtClean="0"/>
              <a:t> </a:t>
            </a:r>
            <a:r>
              <a:rPr lang="ru-RU" dirty="0" smtClean="0"/>
              <a:t>         </a:t>
            </a:r>
            <a:r>
              <a:rPr lang="ru-RU" dirty="0" smtClean="0"/>
              <a:t>Пригорюнились </a:t>
            </a:r>
            <a:r>
              <a:rPr lang="ru-RU" dirty="0" smtClean="0"/>
              <a:t>мы, вспомнили слова царицы Ольги Эдуардовны, решили вместе с Иваном –крестьянским сыном…</a:t>
            </a:r>
            <a:endParaRPr lang="ru-RU" dirty="0"/>
          </a:p>
        </p:txBody>
      </p:sp>
      <p:pic>
        <p:nvPicPr>
          <p:cNvPr id="14339" name="Picture 3" descr="E:\конкурсы\питание и здоровье\Fo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3714752"/>
            <a:ext cx="4357718" cy="2906054"/>
          </a:xfrm>
          <a:prstGeom prst="rect">
            <a:avLst/>
          </a:prstGeom>
          <a:noFill/>
        </p:spPr>
      </p:pic>
      <p:pic>
        <p:nvPicPr>
          <p:cNvPr id="14340" name="Picture 4" descr="E:\конкурсы\питание и здоровье\i (8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000504"/>
            <a:ext cx="3671581" cy="2428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21444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всю работу выполнять,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    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28736"/>
            <a:ext cx="4138642" cy="51435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   </a:t>
            </a:r>
            <a:endParaRPr lang="ru-RU" dirty="0"/>
          </a:p>
        </p:txBody>
      </p:sp>
      <p:pic>
        <p:nvPicPr>
          <p:cNvPr id="15362" name="Picture 2" descr="E:\конкурсы\питание и здоровье\5249580870_f0d27aa524_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571612"/>
            <a:ext cx="7715304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на свежем воздухе гулять,</a:t>
            </a:r>
            <a:endParaRPr lang="ru-RU" dirty="0"/>
          </a:p>
        </p:txBody>
      </p:sp>
      <p:pic>
        <p:nvPicPr>
          <p:cNvPr id="16387" name="Picture 3" descr="C:\Documents and Settings\Лариса М\Рабочий стол\2\DSC042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142984"/>
            <a:ext cx="7286676" cy="54650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14300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продукты со своего огорода в пищу употреблять,</a:t>
            </a:r>
            <a:endParaRPr lang="ru-RU" dirty="0"/>
          </a:p>
        </p:txBody>
      </p:sp>
      <p:pic>
        <p:nvPicPr>
          <p:cNvPr id="17410" name="Picture 2" descr="E:\конкурсы\питание и здоровье\11032g-comenzar-ser-vegetariano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1571612"/>
            <a:ext cx="7179520" cy="4786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186766" cy="92869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заниматься зарядкой,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4"/>
            <a:ext cx="4043362" cy="458074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  </a:t>
            </a:r>
            <a:endParaRPr lang="ru-RU" dirty="0"/>
          </a:p>
        </p:txBody>
      </p:sp>
      <p:pic>
        <p:nvPicPr>
          <p:cNvPr id="18434" name="Picture 2" descr="C:\Documents and Settings\Лариса М\Рабочий стол\2\DSC063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5" y="1571612"/>
            <a:ext cx="8387727" cy="4714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Лариса М\Рабочий стол\Мои документы 3\Мои рисунки\!!!!2014-2015 уч.год\1 класс валенки декабрь 2014\Новая папка (15)\DSC0966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1857364"/>
            <a:ext cx="4667283" cy="350046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301038" cy="121444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Представляя творческую работу учеников 2 класса,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14282" y="1428736"/>
            <a:ext cx="4071966" cy="514353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      хочется сказать, что в этом классе 30 человек, классный руководитель, учитель детей – Бронникова Ольга Эдуардовна. Именно она будет фигурировать в сказке, сочиненной детьми, как царица Ольга. </a:t>
            </a:r>
          </a:p>
          <a:p>
            <a:pPr>
              <a:buNone/>
            </a:pPr>
            <a:r>
              <a:rPr lang="ru-RU" dirty="0" smtClean="0"/>
              <a:t>         Дети в этом классе дружные, веселые, активные. Много времени проводят на свежем воздухе, читают, рисуют, любят смотреть мультфильмы. </a:t>
            </a:r>
          </a:p>
          <a:p>
            <a:pPr>
              <a:buNone/>
            </a:pPr>
            <a:endParaRPr lang="ru-RU" b="1" i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57256"/>
          </a:xfrm>
        </p:spPr>
        <p:txBody>
          <a:bodyPr/>
          <a:lstStyle/>
          <a:p>
            <a:pPr algn="ctr"/>
            <a:r>
              <a:rPr lang="ru-RU" dirty="0" smtClean="0"/>
              <a:t>соблюдать режим дня,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8"/>
            <a:ext cx="8329642" cy="55007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      </a:t>
            </a:r>
            <a:endParaRPr lang="ru-RU" dirty="0"/>
          </a:p>
        </p:txBody>
      </p:sp>
      <p:pic>
        <p:nvPicPr>
          <p:cNvPr id="19458" name="Picture 2" descr="E:\конкурсы\питание и здоровье\i (6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214422"/>
            <a:ext cx="7500990" cy="49929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115328" cy="92869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участвовать в соревнованиях,</a:t>
            </a:r>
            <a:endParaRPr lang="ru-RU" dirty="0"/>
          </a:p>
        </p:txBody>
      </p:sp>
      <p:pic>
        <p:nvPicPr>
          <p:cNvPr id="20482" name="Picture 2" descr="C:\Documents and Settings\Лариса М\Рабочий стол\2\DSC055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285860"/>
            <a:ext cx="7000924" cy="52506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28588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играть в различные подвижные игры,</a:t>
            </a:r>
            <a:endParaRPr lang="ru-RU" dirty="0"/>
          </a:p>
        </p:txBody>
      </p:sp>
      <p:pic>
        <p:nvPicPr>
          <p:cNvPr id="21507" name="Picture 3" descr="C:\Documents and Settings\Лариса М\Рабочий стол\2\DSC0555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00174"/>
            <a:ext cx="4095779" cy="3071834"/>
          </a:xfrm>
          <a:prstGeom prst="rect">
            <a:avLst/>
          </a:prstGeom>
          <a:noFill/>
        </p:spPr>
      </p:pic>
      <p:pic>
        <p:nvPicPr>
          <p:cNvPr id="21508" name="Picture 4" descr="C:\Documents and Settings\Лариса М\Рабочий стол\Мои документы 3\Мои рисунки\!!!!2014-2015 уч.год\1-4 класс спорт\DSC0949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21468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50019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на уроках проводить </a:t>
            </a:r>
            <a:r>
              <a:rPr lang="ru-RU" dirty="0" err="1" smtClean="0"/>
              <a:t>физминутки</a:t>
            </a:r>
            <a:r>
              <a:rPr lang="ru-RU" dirty="0" smtClean="0"/>
              <a:t> и гимнастику для глаз,</a:t>
            </a:r>
            <a:endParaRPr lang="ru-RU" dirty="0"/>
          </a:p>
        </p:txBody>
      </p:sp>
      <p:pic>
        <p:nvPicPr>
          <p:cNvPr id="23554" name="Picture 2" descr="C:\Documents and Settings\Лариса М\Рабочий стол\2\DSC053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4956635" cy="2786082"/>
          </a:xfrm>
          <a:prstGeom prst="rect">
            <a:avLst/>
          </a:prstGeom>
          <a:noFill/>
        </p:spPr>
      </p:pic>
      <p:pic>
        <p:nvPicPr>
          <p:cNvPr id="23555" name="Picture 3" descr="C:\Documents and Settings\Лариса М\Рабочий стол\2\DSC032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000372"/>
            <a:ext cx="4476596" cy="3357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«Быть здоровым – хорошо, а нездоровым – плохо!»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135732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   забыли мы и про планшеты с компьютерами, и про перины пуховые, и про еду сладкую приторную…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9698" name="Picture 2" descr="C:\Documents and Settings\Лариса М\Рабочий стол\2\DSC055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786058"/>
            <a:ext cx="5591819" cy="3143272"/>
          </a:xfrm>
          <a:prstGeom prst="rect">
            <a:avLst/>
          </a:prstGeom>
          <a:noFill/>
        </p:spPr>
      </p:pic>
      <p:pic>
        <p:nvPicPr>
          <p:cNvPr id="29699" name="Picture 3" descr="E:\конкурсы\питание и здоровье\i (1).jpg"/>
          <p:cNvPicPr>
            <a:picLocks noChangeAspect="1" noChangeArrowheads="1"/>
          </p:cNvPicPr>
          <p:nvPr/>
        </p:nvPicPr>
        <p:blipFill>
          <a:blip r:embed="rId3"/>
          <a:srcRect l="6787" t="25000" r="8381"/>
          <a:stretch>
            <a:fillRect/>
          </a:stretch>
        </p:blipFill>
        <p:spPr bwMode="auto">
          <a:xfrm>
            <a:off x="6429387" y="3214686"/>
            <a:ext cx="2381267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«Быть здоровым – хорошо, а нездоровым – плохо!»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213646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         Скоро </a:t>
            </a:r>
            <a:r>
              <a:rPr lang="ru-RU" dirty="0" smtClean="0"/>
              <a:t>крикнула царица Ольга Эдуардовна зычным голосом:</a:t>
            </a:r>
          </a:p>
          <a:p>
            <a:pPr>
              <a:buNone/>
            </a:pPr>
            <a:r>
              <a:rPr lang="ru-RU" dirty="0" smtClean="0"/>
              <a:t>        -Эй, ребятушки, собирайтесь, возвращайтесь, силу свою богатырскую показывать, здоровьем хвалиться да ростом меряться!</a:t>
            </a:r>
            <a:endParaRPr lang="ru-RU" dirty="0" smtClean="0"/>
          </a:p>
        </p:txBody>
      </p:sp>
      <p:pic>
        <p:nvPicPr>
          <p:cNvPr id="24578" name="Picture 2" descr="C:\Documents and Settings\Лариса М\Рабочий стол\2\DSC059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929066"/>
            <a:ext cx="3500462" cy="2625455"/>
          </a:xfrm>
          <a:prstGeom prst="rect">
            <a:avLst/>
          </a:prstGeom>
          <a:noFill/>
        </p:spPr>
      </p:pic>
      <p:pic>
        <p:nvPicPr>
          <p:cNvPr id="24579" name="Picture 3" descr="C:\Documents and Settings\Лариса М\Рабочий стол\2\DSC06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4000504"/>
            <a:ext cx="4500594" cy="25298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Documents and Settings\Лариса М\Рабочий стол\Мои документы 3\Мои рисунки\!!!!2014-2015 уч.год\1 класс грибы\DSC094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3857628"/>
            <a:ext cx="3714776" cy="2786197"/>
          </a:xfrm>
          <a:prstGeom prst="rect">
            <a:avLst/>
          </a:prstGeom>
          <a:noFill/>
        </p:spPr>
      </p:pic>
      <p:pic>
        <p:nvPicPr>
          <p:cNvPr id="25602" name="Picture 2" descr="C:\Documents and Settings\Лариса М\Рабочий стол\2\DSC063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3786190"/>
            <a:ext cx="3822682" cy="286713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«Быть здоровым – хорошо, а нездоровым – плохо!»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85860"/>
            <a:ext cx="4038600" cy="5069065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          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571472" y="1357299"/>
            <a:ext cx="8215370" cy="3286147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          Пришли посмотреть на ребят и Кощей Бессмертный с Ленивицей, да так и ахнули: не пошла во вред </a:t>
            </a:r>
            <a:r>
              <a:rPr lang="ru-RU" dirty="0" err="1" smtClean="0"/>
              <a:t>Ивана-крестьянского</a:t>
            </a:r>
            <a:r>
              <a:rPr lang="ru-RU" dirty="0" smtClean="0"/>
              <a:t> сына наука, ребята вернулись крепкими и здоровыми, подросли на целый вершок! Смотрят на них добры молодцы и красны девицы из других классов и завидуют. Не растерялись ребята, говорят:</a:t>
            </a:r>
          </a:p>
          <a:p>
            <a:pPr>
              <a:buNone/>
            </a:pPr>
            <a:r>
              <a:rPr lang="ru-RU" dirty="0" smtClean="0"/>
              <a:t>          -Пойдем с нами с физкультурой дружить, трудом дорожить!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21444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«Быть здоровым – хорошо, а нездоровым – плохо!»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428736"/>
            <a:ext cx="8715436" cy="507209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57224" y="1500174"/>
            <a:ext cx="78581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         Посмотрели </a:t>
            </a:r>
            <a:r>
              <a:rPr lang="ru-RU" sz="2800" dirty="0" smtClean="0"/>
              <a:t>на это Кощей Бессмертный с Ленивицей, удалились восвояси, не удалось им переманить ребят на свою сторону, а с ними и Лень, и Обжорство пропали.</a:t>
            </a:r>
            <a:endParaRPr lang="ru-RU" sz="2800" dirty="0"/>
          </a:p>
        </p:txBody>
      </p:sp>
      <p:pic>
        <p:nvPicPr>
          <p:cNvPr id="26626" name="Picture 2" descr="E:\конкурсы\питание и здоровье\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84" y="2857496"/>
            <a:ext cx="3000385" cy="3909593"/>
          </a:xfrm>
          <a:prstGeom prst="rect">
            <a:avLst/>
          </a:prstGeom>
          <a:noFill/>
        </p:spPr>
      </p:pic>
      <p:pic>
        <p:nvPicPr>
          <p:cNvPr id="26627" name="Picture 3" descr="E:\конкурсы\питание и здоровье\84733029_kinopoisk_ruAleshaPopovichiTugarinZmey457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3571876"/>
            <a:ext cx="5000660" cy="27753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92869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Итоги нашей работы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14422"/>
            <a:ext cx="8410604" cy="385765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        В ходе создания творческой работы мы с педагогами, родителями узнали, что в нашей школе есть много талантливых ребят и взрослых, которые заботятся о своем здоровье.</a:t>
            </a:r>
          </a:p>
          <a:p>
            <a:pPr algn="just">
              <a:buNone/>
            </a:pPr>
            <a:r>
              <a:rPr lang="ru-RU" dirty="0" smtClean="0"/>
              <a:t>         Мы познакомились с детскими энциклопедиями, заметками из рубрики «</a:t>
            </a:r>
            <a:r>
              <a:rPr lang="ru-RU" dirty="0" err="1" smtClean="0"/>
              <a:t>Олимпионик</a:t>
            </a:r>
            <a:r>
              <a:rPr lang="ru-RU" dirty="0" smtClean="0"/>
              <a:t>» газеты «Пионерская правда», прочитали много новой информации, которая пригодилась нам в работе над проектом</a:t>
            </a:r>
            <a:r>
              <a:rPr lang="ru-RU" dirty="0" smtClean="0"/>
              <a:t>.</a:t>
            </a:r>
            <a:endParaRPr lang="ru-RU" dirty="0" smtClean="0"/>
          </a:p>
        </p:txBody>
      </p:sp>
      <p:pic>
        <p:nvPicPr>
          <p:cNvPr id="32770" name="Picture 2" descr="F:\фото август-декабрь 2015\100MSDCF\DSC05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4548567"/>
            <a:ext cx="3786214" cy="21283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00013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Итоги нашей работы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329642" cy="2143140"/>
          </a:xfrm>
        </p:spPr>
        <p:txBody>
          <a:bodyPr/>
          <a:lstStyle/>
          <a:p>
            <a:pPr algn="just">
              <a:buNone/>
            </a:pPr>
            <a:r>
              <a:rPr lang="ru-RU" dirty="0" smtClean="0"/>
              <a:t>           </a:t>
            </a:r>
            <a:r>
              <a:rPr lang="ru-RU" dirty="0" smtClean="0"/>
              <a:t>После прочтения заметок и рассказов о здоровье и правильном питании нам захотелось придумать сказку про наш класс, обсудить с родителями, в классе и в школьной библиотеке, рассказать о них друзьям.</a:t>
            </a:r>
            <a:endParaRPr lang="ru-RU" dirty="0"/>
          </a:p>
        </p:txBody>
      </p:sp>
      <p:pic>
        <p:nvPicPr>
          <p:cNvPr id="31747" name="Picture 3" descr="C:\Documents and Settings\Лариса М\Рабочий стол\2\DSC037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571876"/>
            <a:ext cx="3965558" cy="2974292"/>
          </a:xfrm>
          <a:prstGeom prst="rect">
            <a:avLst/>
          </a:prstGeom>
          <a:noFill/>
        </p:spPr>
      </p:pic>
      <p:pic>
        <p:nvPicPr>
          <p:cNvPr id="31748" name="Picture 4" descr="F:\фото август-декабрь 2015\100MSDCF\DSC043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71876"/>
            <a:ext cx="3905117" cy="2928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7158" y="714356"/>
            <a:ext cx="4138642" cy="5640569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           </a:t>
            </a:r>
            <a:r>
              <a:rPr lang="ru-RU" dirty="0" smtClean="0"/>
              <a:t>Большая часть класса не только активные участники мероприятий в школе и в классе, но и занимаются в Доме культуры танцами и в музыкальной студии. В мае 2015 года они стали обладателями Диплома </a:t>
            </a:r>
            <a:r>
              <a:rPr lang="en-US" dirty="0" smtClean="0"/>
              <a:t>II </a:t>
            </a:r>
            <a:r>
              <a:rPr lang="ru-RU" dirty="0" smtClean="0"/>
              <a:t>степени в муниципальном конкурсе «Звёздный дождь». Среди учащихся – победители и призёры олимпиад различного уровня – Третьяк Павел, Кухарь Софья, Пахомова Кира, Идрисова Лиана и другие.</a:t>
            </a:r>
            <a:endParaRPr lang="ru-RU" dirty="0"/>
          </a:p>
        </p:txBody>
      </p:sp>
      <p:pic>
        <p:nvPicPr>
          <p:cNvPr id="3074" name="Picture 2" descr="C:\Documents and Settings\Лариса М\Рабочий стол\Мои документы 3\Мои рисунки\!!!!2014-2015 уч.год\1 класс 8 марта 2015\DSC0078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571480"/>
            <a:ext cx="3900487" cy="2925365"/>
          </a:xfrm>
          <a:prstGeom prst="rect">
            <a:avLst/>
          </a:prstGeom>
          <a:noFill/>
        </p:spPr>
      </p:pic>
      <p:pic>
        <p:nvPicPr>
          <p:cNvPr id="3077" name="Picture 5" descr="C:\Documents and Settings\Лариса М\Рабочий стол\2\DSC03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643314"/>
            <a:ext cx="3786214" cy="28397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07157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Итоги нашей работы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401080" cy="3929090"/>
          </a:xfrm>
        </p:spPr>
        <p:txBody>
          <a:bodyPr>
            <a:normAutofit fontScale="85000" lnSpcReduction="10000"/>
          </a:bodyPr>
          <a:lstStyle/>
          <a:p>
            <a:pPr algn="just">
              <a:buNone/>
            </a:pPr>
            <a:r>
              <a:rPr lang="ru-RU" dirty="0" smtClean="0"/>
              <a:t>           Наша работа поможет классному руководителю,  учителям начальной школы, учителю физкультуры, педагогу-организатору , волонтёрам отряда «Авангард» рассказать о здоровье младшего школьника, проект может быть продолжен нами или другими учащимися и выйти за рамки школы.</a:t>
            </a:r>
          </a:p>
          <a:p>
            <a:pPr algn="just">
              <a:buNone/>
            </a:pPr>
            <a:r>
              <a:rPr lang="ru-RU" dirty="0" smtClean="0"/>
              <a:t>           По итогам нашей творческой работы будет создан видеоролик, альбом, в котором ребята смогут написать свои пожелания или стихи о здоровье и правильном питании, сказка будет опубликована на страницах школьной газеты «Романтик», информация – на школьном сайте.</a:t>
            </a:r>
          </a:p>
          <a:p>
            <a:pPr>
              <a:buNone/>
            </a:pPr>
            <a:r>
              <a:rPr lang="ru-RU" dirty="0" smtClean="0"/>
              <a:t>          </a:t>
            </a:r>
            <a:endParaRPr lang="ru-RU" dirty="0"/>
          </a:p>
        </p:txBody>
      </p:sp>
      <p:pic>
        <p:nvPicPr>
          <p:cNvPr id="28674" name="Picture 2" descr="C:\Documents and Settings\Лариса М\Рабочий стол\2\DSC055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4500570"/>
            <a:ext cx="3714776" cy="2088150"/>
          </a:xfrm>
          <a:prstGeom prst="rect">
            <a:avLst/>
          </a:prstGeom>
          <a:noFill/>
        </p:spPr>
      </p:pic>
      <p:pic>
        <p:nvPicPr>
          <p:cNvPr id="28676" name="Picture 4" descr="C:\Documents and Settings\Лариса М\Рабочий стол\2\DSC035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1" y="4500570"/>
            <a:ext cx="3685515" cy="2071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07157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Итоги нашей работы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3429024"/>
          </a:xfrm>
        </p:spPr>
        <p:txBody>
          <a:bodyPr/>
          <a:lstStyle/>
          <a:p>
            <a:pPr algn="just">
              <a:buNone/>
            </a:pPr>
            <a:r>
              <a:rPr lang="ru-RU" dirty="0" smtClean="0"/>
              <a:t>          Создавать </a:t>
            </a:r>
            <a:r>
              <a:rPr lang="ru-RU" dirty="0" smtClean="0"/>
              <a:t>эту работу нам и нашим родителям очень понравилось! Свою работу  мы назвали  </a:t>
            </a:r>
            <a:r>
              <a:rPr lang="ru-RU" dirty="0" smtClean="0">
                <a:solidFill>
                  <a:srgbClr val="0000FF"/>
                </a:solidFill>
              </a:rPr>
              <a:t>«Здоровье – это хорошо, нездоровье – плохо!» </a:t>
            </a:r>
            <a:r>
              <a:rPr lang="ru-RU" dirty="0" smtClean="0"/>
              <a:t>, перефразировав стихотворение В.В.Маяковского. Мы думаем,  что научим всех крох быть здоровыми, и испытаем еще не раз большое творческое вдохновение! </a:t>
            </a:r>
          </a:p>
          <a:p>
            <a:pPr algn="r">
              <a:buNone/>
            </a:pPr>
            <a:r>
              <a:rPr lang="ru-RU" b="1" i="1" dirty="0" smtClean="0"/>
              <a:t>Ученики 2 класса, МАОУ «</a:t>
            </a:r>
            <a:r>
              <a:rPr lang="ru-RU" b="1" i="1" dirty="0" err="1" smtClean="0"/>
              <a:t>Байкаловская</a:t>
            </a:r>
            <a:r>
              <a:rPr lang="ru-RU" b="1" i="1" dirty="0" smtClean="0"/>
              <a:t> СОШ»</a:t>
            </a:r>
            <a:endParaRPr lang="ru-RU" dirty="0"/>
          </a:p>
        </p:txBody>
      </p:sp>
      <p:pic>
        <p:nvPicPr>
          <p:cNvPr id="27650" name="Picture 2" descr="C:\Documents and Settings\Лариса М\Рабочий стол\2\DSC06263.JPG"/>
          <p:cNvPicPr>
            <a:picLocks noChangeAspect="1" noChangeArrowheads="1"/>
          </p:cNvPicPr>
          <p:nvPr/>
        </p:nvPicPr>
        <p:blipFill>
          <a:blip r:embed="rId3" cstate="print"/>
          <a:srcRect l="26162" t="24284" r="17434" b="11862"/>
          <a:stretch>
            <a:fillRect/>
          </a:stretch>
        </p:blipFill>
        <p:spPr bwMode="auto">
          <a:xfrm>
            <a:off x="571472" y="4500570"/>
            <a:ext cx="3286148" cy="2091202"/>
          </a:xfrm>
          <a:prstGeom prst="rect">
            <a:avLst/>
          </a:prstGeom>
          <a:noFill/>
        </p:spPr>
      </p:pic>
      <p:pic>
        <p:nvPicPr>
          <p:cNvPr id="27651" name="Picture 3" descr="C:\Documents and Settings\Лариса М\Рабочий стол\2\DSC058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500570"/>
            <a:ext cx="3786214" cy="21283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E:\конкурсы\питание и здоровье\635786887719595454-chocolate-fe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4786322"/>
            <a:ext cx="3595638" cy="188771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5321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Использованная литература: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115328" cy="4786346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AutoNum type="arabicPeriod"/>
            </a:pPr>
            <a:r>
              <a:rPr lang="ru-RU" dirty="0" smtClean="0"/>
              <a:t>Атлас анатомии </a:t>
            </a:r>
            <a:r>
              <a:rPr lang="ru-RU" dirty="0" err="1" smtClean="0"/>
              <a:t>человека.-М</a:t>
            </a:r>
            <a:r>
              <a:rPr lang="ru-RU" dirty="0" smtClean="0"/>
              <a:t>.: </a:t>
            </a:r>
            <a:r>
              <a:rPr lang="ru-RU" dirty="0" err="1" smtClean="0"/>
              <a:t>Дорлинг</a:t>
            </a:r>
            <a:r>
              <a:rPr lang="ru-RU" dirty="0" smtClean="0"/>
              <a:t> </a:t>
            </a:r>
            <a:r>
              <a:rPr lang="ru-RU" dirty="0" err="1" smtClean="0"/>
              <a:t>Киндерсли</a:t>
            </a:r>
            <a:r>
              <a:rPr lang="ru-RU" dirty="0" smtClean="0"/>
              <a:t>, 1999</a:t>
            </a:r>
          </a:p>
          <a:p>
            <a:pPr marL="514350" indent="-514350">
              <a:buAutoNum type="arabicPeriod"/>
            </a:pPr>
            <a:r>
              <a:rPr lang="ru-RU" dirty="0" smtClean="0"/>
              <a:t>Как устроен наш </a:t>
            </a:r>
            <a:r>
              <a:rPr lang="ru-RU" dirty="0" err="1" smtClean="0"/>
              <a:t>организм.-СПб</a:t>
            </a:r>
            <a:r>
              <a:rPr lang="ru-RU" dirty="0" smtClean="0"/>
              <a:t>.: Нева, </a:t>
            </a:r>
            <a:r>
              <a:rPr lang="ru-RU" dirty="0" err="1" smtClean="0"/>
              <a:t>Олма-пресс</a:t>
            </a:r>
            <a:r>
              <a:rPr lang="ru-RU" dirty="0" smtClean="0"/>
              <a:t>, 2000.-64 с.</a:t>
            </a:r>
          </a:p>
          <a:p>
            <a:pPr marL="514350" indent="-514350">
              <a:buAutoNum type="arabicPeriod"/>
            </a:pPr>
            <a:r>
              <a:rPr lang="ru-RU" dirty="0" smtClean="0"/>
              <a:t>Лях В.И. Физическая культура: Учебник для 1-4 </a:t>
            </a:r>
            <a:r>
              <a:rPr lang="ru-RU" dirty="0" err="1" smtClean="0"/>
              <a:t>классов.-М</a:t>
            </a:r>
            <a:r>
              <a:rPr lang="ru-RU" dirty="0" smtClean="0"/>
              <a:t>.: Просвещение, 2014</a:t>
            </a:r>
          </a:p>
          <a:p>
            <a:pPr marL="514350" indent="-514350">
              <a:buAutoNum type="arabicPeriod"/>
            </a:pPr>
            <a:r>
              <a:rPr lang="ru-RU" dirty="0" smtClean="0"/>
              <a:t>На зарядку становись//Детская энциклопедия.-2010.-№7</a:t>
            </a:r>
          </a:p>
          <a:p>
            <a:pPr marL="514350" indent="-514350">
              <a:buAutoNum type="arabicPeriod"/>
            </a:pPr>
            <a:r>
              <a:rPr lang="ru-RU" dirty="0" err="1" smtClean="0"/>
              <a:t>Олимпионик</a:t>
            </a:r>
            <a:r>
              <a:rPr lang="ru-RU" dirty="0" smtClean="0"/>
              <a:t>//Пионерская правда.-2015.-№№ 1-36, 2016.-№№1-7</a:t>
            </a:r>
          </a:p>
          <a:p>
            <a:pPr marL="514350" indent="-514350">
              <a:buAutoNum type="arabicPeriod"/>
            </a:pPr>
            <a:r>
              <a:rPr lang="ru-RU" dirty="0" smtClean="0"/>
              <a:t>Петри Х.Футбол. М.: </a:t>
            </a:r>
            <a:r>
              <a:rPr lang="ru-RU" dirty="0" err="1" smtClean="0"/>
              <a:t>Астрель</a:t>
            </a:r>
            <a:r>
              <a:rPr lang="ru-RU" dirty="0" smtClean="0"/>
              <a:t>, 2002.-(Все обо всем)</a:t>
            </a:r>
          </a:p>
          <a:p>
            <a:pPr marL="514350" indent="-514350">
              <a:buAutoNum type="arabicPeriod"/>
            </a:pPr>
            <a:r>
              <a:rPr lang="ru-RU" dirty="0" smtClean="0"/>
              <a:t>Энциклопедия для детей. Т.18. </a:t>
            </a:r>
            <a:r>
              <a:rPr lang="ru-RU" dirty="0" err="1" smtClean="0"/>
              <a:t>Человек.-М</a:t>
            </a:r>
            <a:r>
              <a:rPr lang="ru-RU" dirty="0" smtClean="0"/>
              <a:t>.: </a:t>
            </a:r>
            <a:r>
              <a:rPr lang="ru-RU" dirty="0" err="1" smtClean="0"/>
              <a:t>Аванта</a:t>
            </a:r>
            <a:r>
              <a:rPr lang="ru-RU" dirty="0" smtClean="0"/>
              <a:t> +, 2001.-464 с.: ил.</a:t>
            </a:r>
          </a:p>
          <a:p>
            <a:pPr marL="514350" indent="-514350">
              <a:buAutoNum type="arabicPeriod"/>
            </a:pPr>
            <a:r>
              <a:rPr lang="ru-RU" dirty="0" smtClean="0"/>
              <a:t>Я познаю мир: Футбол: Детская </a:t>
            </a:r>
            <a:r>
              <a:rPr lang="ru-RU" dirty="0" err="1" smtClean="0"/>
              <a:t>энциклопедия.-М</a:t>
            </a:r>
            <a:r>
              <a:rPr lang="ru-RU" dirty="0" smtClean="0"/>
              <a:t>.: </a:t>
            </a:r>
            <a:r>
              <a:rPr lang="ru-RU" dirty="0" err="1" smtClean="0"/>
              <a:t>Астрель</a:t>
            </a:r>
            <a:r>
              <a:rPr lang="ru-RU" dirty="0" smtClean="0"/>
              <a:t>, 2002.- 395 </a:t>
            </a:r>
            <a:r>
              <a:rPr lang="ru-RU" dirty="0" err="1" smtClean="0"/>
              <a:t>с.:ил</a:t>
            </a:r>
            <a:r>
              <a:rPr lang="ru-RU" dirty="0" smtClean="0"/>
              <a:t>.</a:t>
            </a:r>
          </a:p>
          <a:p>
            <a:pPr marL="514350" indent="-514350">
              <a:buAutoNum type="arabicPeriod"/>
            </a:pPr>
            <a:r>
              <a:rPr lang="ru-RU" dirty="0" smtClean="0"/>
              <a:t>Ресурсы сети Интернет</a:t>
            </a:r>
          </a:p>
          <a:p>
            <a:pPr marL="514350" indent="-514350">
              <a:buAutoNum type="arabicPeriod"/>
            </a:pP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214290"/>
            <a:ext cx="4500562" cy="642942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            В этом классе сложился активный родительский коллектив, который  откликается на любую просьбу, постоянно участвует  вместе с детьми в школьных мероприятиях, в конкурсах декоративно-прикладного творчества, выставок поделок из овощей, фотографий. </a:t>
            </a:r>
          </a:p>
          <a:p>
            <a:pPr>
              <a:buNone/>
            </a:pPr>
            <a:r>
              <a:rPr lang="ru-RU" dirty="0" smtClean="0"/>
              <a:t>         Ребята 2 класса хорошо рисуют, они активные читатели библиотеки, многократно получал награды за участие в конкурсах и библиотечных мероприятиях.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122" name="Picture 2" descr="C:\Documents and Settings\Лариса М\Рабочий стол\Мои документы 3\Мои рисунки\!!!!2014-2015 уч.год\1 класс 8 марта 2015\DSC007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285728"/>
            <a:ext cx="4000528" cy="3000520"/>
          </a:xfrm>
          <a:prstGeom prst="rect">
            <a:avLst/>
          </a:prstGeom>
          <a:noFill/>
        </p:spPr>
      </p:pic>
      <p:pic>
        <p:nvPicPr>
          <p:cNvPr id="5123" name="Picture 3" descr="F:\фото август-декабрь 2015\100MSDCF\DSC037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71875"/>
            <a:ext cx="4000528" cy="30005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28596" y="642918"/>
            <a:ext cx="4067204" cy="5712007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         Дети </a:t>
            </a:r>
            <a:r>
              <a:rPr lang="ru-RU" dirty="0" smtClean="0"/>
              <a:t>вместе с родителями с удовольствием включились в творческую работу, изучали материал о здоровом образе жизни и движении, о правильном питании, режиме дня, гигиене учебного труда.  Свою работу ребята представляют в виде творческого проекта, сказки и презентации.</a:t>
            </a:r>
          </a:p>
          <a:p>
            <a:pPr algn="r">
              <a:buNone/>
            </a:pPr>
            <a:r>
              <a:rPr lang="ru-RU" b="1" i="1" dirty="0" smtClean="0"/>
              <a:t>Педагог-библиотекарь </a:t>
            </a:r>
          </a:p>
          <a:p>
            <a:pPr algn="r">
              <a:buNone/>
            </a:pPr>
            <a:r>
              <a:rPr lang="ru-RU" b="1" i="1" dirty="0" smtClean="0"/>
              <a:t>Третьяк Лариса Михайловна</a:t>
            </a:r>
          </a:p>
        </p:txBody>
      </p:sp>
      <p:pic>
        <p:nvPicPr>
          <p:cNvPr id="4099" name="Picture 3" descr="C:\Documents and Settings\Лариса М\Рабочий стол\2\DSC0538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428604"/>
            <a:ext cx="4038600" cy="3028950"/>
          </a:xfrm>
          <a:prstGeom prst="rect">
            <a:avLst/>
          </a:prstGeom>
          <a:noFill/>
        </p:spPr>
      </p:pic>
      <p:pic>
        <p:nvPicPr>
          <p:cNvPr id="4100" name="Picture 4" descr="C:\Documents and Settings\Лариса М\Рабочий стол\2\DSC054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857628"/>
            <a:ext cx="3979183" cy="22367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14300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Знакомьтесь, это мы – </a:t>
            </a:r>
            <a:br>
              <a:rPr lang="ru-RU" dirty="0" smtClean="0"/>
            </a:br>
            <a:r>
              <a:rPr lang="ru-RU" dirty="0" smtClean="0"/>
              <a:t>ученики 2 класса</a:t>
            </a:r>
            <a:endParaRPr lang="ru-RU" dirty="0"/>
          </a:p>
        </p:txBody>
      </p:sp>
      <p:pic>
        <p:nvPicPr>
          <p:cNvPr id="6146" name="Picture 2" descr="E:\фото печать 1 кл\DSC016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500174"/>
            <a:ext cx="6858048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Это наша классная мама –</a:t>
            </a:r>
            <a:br>
              <a:rPr lang="ru-RU" dirty="0" smtClean="0"/>
            </a:br>
            <a:r>
              <a:rPr lang="ru-RU" dirty="0" smtClean="0"/>
              <a:t>Ольга Эдуардовна</a:t>
            </a:r>
            <a:endParaRPr lang="ru-RU" dirty="0"/>
          </a:p>
        </p:txBody>
      </p:sp>
      <p:pic>
        <p:nvPicPr>
          <p:cNvPr id="22530" name="Picture 2" descr="C:\Documents and Settings\Лариса М\Рабочий стол\Мои документы 3\Мои рисунки\!!!!2014-2015 уч.год\1-4 класс спорт\DSC095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623344"/>
            <a:ext cx="4038600" cy="3028950"/>
          </a:xfrm>
          <a:prstGeom prst="rect">
            <a:avLst/>
          </a:prstGeom>
          <a:noFill/>
        </p:spPr>
      </p:pic>
      <p:pic>
        <p:nvPicPr>
          <p:cNvPr id="22531" name="Picture 3" descr="C:\Documents and Settings\Лариса М\Рабочий стол\2\DSC040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714488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307183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Цель нашей работы: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2800" dirty="0" smtClean="0"/>
              <a:t>изучить различный материал по здоровому образу жизни и правильному питанию, оформить его в виде творческого проекта, представить в </a:t>
            </a:r>
            <a:r>
              <a:rPr lang="ru-RU" sz="2800" dirty="0" smtClean="0"/>
              <a:t>начальной школе, на сетевой конференции «Наукоград-2016», </a:t>
            </a:r>
            <a:r>
              <a:rPr lang="ru-RU" sz="2800" dirty="0" smtClean="0"/>
              <a:t>заинтересованно относиться к своему здоровью, прививать навыки здорового образа жизни себе и сверстникам.</a:t>
            </a:r>
            <a:endParaRPr lang="ru-RU" sz="2800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half" idx="3"/>
          </p:nvPr>
        </p:nvSpPr>
        <p:spPr>
          <a:xfrm>
            <a:off x="857225" y="6143644"/>
            <a:ext cx="7786742" cy="428628"/>
          </a:xfrm>
        </p:spPr>
        <p:txBody>
          <a:bodyPr>
            <a:normAutofit/>
          </a:bodyPr>
          <a:lstStyle/>
          <a:p>
            <a:pPr algn="ctr"/>
            <a:r>
              <a:rPr lang="ru-RU" b="0" i="1" dirty="0" smtClean="0"/>
              <a:t>Так мы создавали свой проект</a:t>
            </a:r>
            <a:endParaRPr lang="ru-RU" b="0" i="1" dirty="0"/>
          </a:p>
        </p:txBody>
      </p:sp>
      <p:pic>
        <p:nvPicPr>
          <p:cNvPr id="7170" name="Picture 2" descr="C:\Documents and Settings\Лариса М\Рабочий стол\2\DSC0539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5" y="3643314"/>
            <a:ext cx="4321169" cy="2428892"/>
          </a:xfrm>
          <a:prstGeom prst="rect">
            <a:avLst/>
          </a:prstGeom>
          <a:noFill/>
        </p:spPr>
      </p:pic>
      <p:pic>
        <p:nvPicPr>
          <p:cNvPr id="7171" name="Picture 3" descr="C:\Documents and Settings\Лариса М\Рабочий стол\Мои документы 3\Мои рисунки\!!!!2014-2015 уч.год\1 класс валенки декабрь 2014\Новая папка (15)\DSC096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3643313"/>
            <a:ext cx="3214710" cy="24111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85725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Этапы работы над проектом: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5720" y="1071546"/>
            <a:ext cx="4357718" cy="5500726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AutoNum type="arabicPeriod"/>
            </a:pPr>
            <a:r>
              <a:rPr lang="ru-RU" dirty="0" smtClean="0">
                <a:solidFill>
                  <a:srgbClr val="FF0000"/>
                </a:solidFill>
              </a:rPr>
              <a:t>Подготовительный: </a:t>
            </a:r>
            <a:r>
              <a:rPr lang="ru-RU" dirty="0" smtClean="0"/>
              <a:t>определение целей, подготовка к осуществлению идеи проекта.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rgbClr val="FF0000"/>
                </a:solidFill>
              </a:rPr>
              <a:t>Основной: </a:t>
            </a:r>
            <a:r>
              <a:rPr lang="ru-RU" dirty="0" smtClean="0"/>
              <a:t>изучение информации из различных источников, подготовка проекта, </a:t>
            </a:r>
            <a:r>
              <a:rPr lang="ru-RU" dirty="0" smtClean="0"/>
              <a:t>рисунков, сообщений</a:t>
            </a:r>
            <a:r>
              <a:rPr lang="ru-RU" dirty="0" smtClean="0"/>
              <a:t>,  </a:t>
            </a:r>
            <a:r>
              <a:rPr lang="ru-RU" dirty="0" smtClean="0"/>
              <a:t>работа над сказкой и презентацией, сценарием видеоролика, продвижение основных идей в классе и в </a:t>
            </a:r>
            <a:r>
              <a:rPr lang="ru-RU" dirty="0" smtClean="0"/>
              <a:t>начальной школе</a:t>
            </a:r>
            <a:r>
              <a:rPr lang="ru-RU" dirty="0" smtClean="0"/>
              <a:t>.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rgbClr val="FF0000"/>
                </a:solidFill>
              </a:rPr>
              <a:t>Заключительный: </a:t>
            </a:r>
            <a:r>
              <a:rPr lang="ru-RU" dirty="0" smtClean="0"/>
              <a:t>Выступление </a:t>
            </a:r>
            <a:r>
              <a:rPr lang="ru-RU" dirty="0" smtClean="0"/>
              <a:t>с защитой проекта, подготовка материалов на конкурс.</a:t>
            </a:r>
          </a:p>
        </p:txBody>
      </p:sp>
      <p:pic>
        <p:nvPicPr>
          <p:cNvPr id="8194" name="Picture 2" descr="C:\Documents and Settings\Лариса М\Рабочий стол\2\DSC0539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1357298"/>
            <a:ext cx="4321168" cy="2428892"/>
          </a:xfrm>
          <a:prstGeom prst="rect">
            <a:avLst/>
          </a:prstGeom>
          <a:noFill/>
        </p:spPr>
      </p:pic>
      <p:pic>
        <p:nvPicPr>
          <p:cNvPr id="8195" name="Picture 3" descr="C:\Documents and Settings\Лариса М\Рабочий стол\2\DSC04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857628"/>
            <a:ext cx="3571900" cy="26790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2169</TotalTime>
  <Words>1426</Words>
  <Application>Microsoft Office PowerPoint</Application>
  <PresentationFormat>Экран (4:3)</PresentationFormat>
  <Paragraphs>96</Paragraphs>
  <Slides>32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Поток</vt:lpstr>
      <vt:lpstr>«Быть здоровым – хорошо, нездоровым - плохо!»</vt:lpstr>
      <vt:lpstr>Представляя творческую работу учеников 2 класса,</vt:lpstr>
      <vt:lpstr>Слайд 3</vt:lpstr>
      <vt:lpstr>Слайд 4</vt:lpstr>
      <vt:lpstr>Слайд 5</vt:lpstr>
      <vt:lpstr>Знакомьтесь, это мы –  ученики 2 класса</vt:lpstr>
      <vt:lpstr>Это наша классная мама – Ольга Эдуардовна</vt:lpstr>
      <vt:lpstr>Цель нашей работы:  изучить различный материал по здоровому образу жизни и правильному питанию, оформить его в виде творческого проекта, представить в начальной школе, на сетевой конференции «Наукоград-2016», заинтересованно относиться к своему здоровью, прививать навыки здорового образа жизни себе и сверстникам.</vt:lpstr>
      <vt:lpstr>Этапы работы над проектом:</vt:lpstr>
      <vt:lpstr>Начинает сказка сказываться…</vt:lpstr>
      <vt:lpstr>«Быть здоровым – хорошо, а нездоровым – плохо!»</vt:lpstr>
      <vt:lpstr>«Быть здоровым – хорошо, а нездоровым – плохо!»</vt:lpstr>
      <vt:lpstr>«Быть здоровым – хорошо, а нездоровым – плохо!»</vt:lpstr>
      <vt:lpstr>«Быть здоровым – хорошо, а нездоровым – плохо!»</vt:lpstr>
      <vt:lpstr>«Быть здоровым – хорошо, а нездоровым – плохо!»</vt:lpstr>
      <vt:lpstr>всю работу выполнять,</vt:lpstr>
      <vt:lpstr>на свежем воздухе гулять,</vt:lpstr>
      <vt:lpstr>продукты со своего огорода в пищу употреблять,</vt:lpstr>
      <vt:lpstr>заниматься зарядкой,</vt:lpstr>
      <vt:lpstr>соблюдать режим дня,</vt:lpstr>
      <vt:lpstr>участвовать в соревнованиях,</vt:lpstr>
      <vt:lpstr>играть в различные подвижные игры,</vt:lpstr>
      <vt:lpstr>на уроках проводить физминутки и гимнастику для глаз,</vt:lpstr>
      <vt:lpstr>«Быть здоровым – хорошо, а нездоровым – плохо!»</vt:lpstr>
      <vt:lpstr>«Быть здоровым – хорошо, а нездоровым – плохо!»</vt:lpstr>
      <vt:lpstr>«Быть здоровым – хорошо, а нездоровым – плохо!»</vt:lpstr>
      <vt:lpstr>«Быть здоровым – хорошо, а нездоровым – плохо!»</vt:lpstr>
      <vt:lpstr>Итоги нашей работы</vt:lpstr>
      <vt:lpstr>Итоги нашей работы</vt:lpstr>
      <vt:lpstr>Итоги нашей работы</vt:lpstr>
      <vt:lpstr>Итоги нашей работы</vt:lpstr>
      <vt:lpstr>Использованная литература:</vt:lpstr>
    </vt:vector>
  </TitlesOfParts>
  <Company>школа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Библиотека</dc:creator>
  <cp:lastModifiedBy>Библиотека</cp:lastModifiedBy>
  <cp:revision>212</cp:revision>
  <dcterms:created xsi:type="dcterms:W3CDTF">2015-12-03T04:24:19Z</dcterms:created>
  <dcterms:modified xsi:type="dcterms:W3CDTF">2016-03-03T07:41:18Z</dcterms:modified>
</cp:coreProperties>
</file>